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4" r:id="rId2"/>
  </p:sldMasterIdLst>
  <p:notesMasterIdLst>
    <p:notesMasterId r:id="rId32"/>
  </p:notesMasterIdLst>
  <p:sldIdLst>
    <p:sldId id="439" r:id="rId3"/>
    <p:sldId id="486" r:id="rId4"/>
    <p:sldId id="517" r:id="rId5"/>
    <p:sldId id="518" r:id="rId6"/>
    <p:sldId id="524" r:id="rId7"/>
    <p:sldId id="520" r:id="rId8"/>
    <p:sldId id="521" r:id="rId9"/>
    <p:sldId id="522" r:id="rId10"/>
    <p:sldId id="523" r:id="rId11"/>
    <p:sldId id="525" r:id="rId12"/>
    <p:sldId id="526" r:id="rId13"/>
    <p:sldId id="527" r:id="rId14"/>
    <p:sldId id="528" r:id="rId15"/>
    <p:sldId id="542" r:id="rId16"/>
    <p:sldId id="529" r:id="rId17"/>
    <p:sldId id="530" r:id="rId18"/>
    <p:sldId id="532" r:id="rId19"/>
    <p:sldId id="533" r:id="rId20"/>
    <p:sldId id="534" r:id="rId21"/>
    <p:sldId id="535" r:id="rId22"/>
    <p:sldId id="536" r:id="rId23"/>
    <p:sldId id="537" r:id="rId24"/>
    <p:sldId id="538" r:id="rId25"/>
    <p:sldId id="539" r:id="rId26"/>
    <p:sldId id="540" r:id="rId27"/>
    <p:sldId id="448" r:id="rId28"/>
    <p:sldId id="541" r:id="rId29"/>
    <p:sldId id="543" r:id="rId30"/>
    <p:sldId id="54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A536EA1-840D-4170-A2A7-73BCD920B886}">
          <p14:sldIdLst>
            <p14:sldId id="439"/>
            <p14:sldId id="486"/>
            <p14:sldId id="517"/>
            <p14:sldId id="518"/>
            <p14:sldId id="524"/>
            <p14:sldId id="520"/>
            <p14:sldId id="521"/>
            <p14:sldId id="522"/>
            <p14:sldId id="523"/>
            <p14:sldId id="525"/>
            <p14:sldId id="526"/>
            <p14:sldId id="527"/>
            <p14:sldId id="528"/>
            <p14:sldId id="542"/>
            <p14:sldId id="529"/>
            <p14:sldId id="530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448"/>
            <p14:sldId id="541"/>
            <p14:sldId id="543"/>
            <p14:sldId id="54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B7B4"/>
    <a:srgbClr val="122B39"/>
    <a:srgbClr val="F4C245"/>
    <a:srgbClr val="275E7D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9" autoAdjust="0"/>
    <p:restoredTop sz="84477" autoAdjust="0"/>
  </p:normalViewPr>
  <p:slideViewPr>
    <p:cSldViewPr snapToGrid="0">
      <p:cViewPr>
        <p:scale>
          <a:sx n="88" d="100"/>
          <a:sy n="88" d="100"/>
        </p:scale>
        <p:origin x="1528" y="1016"/>
      </p:cViewPr>
      <p:guideLst/>
    </p:cSldViewPr>
  </p:slideViewPr>
  <p:notesTextViewPr>
    <p:cViewPr>
      <p:scale>
        <a:sx n="385" d="100"/>
        <a:sy n="38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We’re primarily going to scrape Wikipedia today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83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5896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043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Upload the CSV to your </a:t>
            </a:r>
            <a:r>
              <a:rPr lang="en-GB" dirty="0" err="1"/>
              <a:t>github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124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Find the file and click raw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43615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Copy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389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Copy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8227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41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09553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4471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033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But you’ll also leave with a demonstration of tools you can use to learn more.</a:t>
            </a:r>
          </a:p>
          <a:p>
            <a:r>
              <a:rPr lang="en-GB" dirty="0"/>
              <a:t>Today intended to spark an interest.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6740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708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1443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949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783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335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98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468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Reminder: Lists start at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093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7EC5CB00-17DC-42A2-AA50-C9508EB23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Identify the data needed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can scrape almost anything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scraping is most useful for hard-to-find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A3ECA-E178-E6E0-D65C-9331F97B90B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87740" y="3319377"/>
            <a:ext cx="2518235" cy="3001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187699-4A93-32C3-3139-7ABC8902146F}"/>
              </a:ext>
            </a:extLst>
          </p:cNvPr>
          <p:cNvSpPr txBox="1"/>
          <p:nvPr/>
        </p:nvSpPr>
        <p:spPr>
          <a:xfrm>
            <a:off x="3309588" y="3993245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>
                    <a:alpha val="26000"/>
                  </a:scheme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could scrape Wikipedia’s list of countries by GDP…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9B599F-90DA-9955-4DD4-822BC88AD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7911" y="3319377"/>
            <a:ext cx="2557248" cy="30479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E71E24-29BB-448C-F48B-96C13856FE31}"/>
              </a:ext>
            </a:extLst>
          </p:cNvPr>
          <p:cNvSpPr txBox="1"/>
          <p:nvPr/>
        </p:nvSpPr>
        <p:spPr>
          <a:xfrm>
            <a:off x="8235159" y="4101040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there’s no point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 you can just download the data</a:t>
            </a:r>
          </a:p>
        </p:txBody>
      </p:sp>
    </p:spTree>
    <p:extLst>
      <p:ext uri="{BB962C8B-B14F-4D97-AF65-F5344CB8AC3E}">
        <p14:creationId xmlns:p14="http://schemas.microsoft.com/office/powerpoint/2010/main" val="3797870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Look around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Search the web for exactly the data you want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to find a download first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0FE4B7-F17E-EEA5-46E2-EED1E4CD6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958" y="3312092"/>
            <a:ext cx="2829973" cy="32058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398B2A-141E-1F36-8FBB-BE24D62FDDF7}"/>
              </a:ext>
            </a:extLst>
          </p:cNvPr>
          <p:cNvSpPr txBox="1"/>
          <p:nvPr/>
        </p:nvSpPr>
        <p:spPr>
          <a:xfrm>
            <a:off x="3718931" y="3429000"/>
            <a:ext cx="5603489" cy="2349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Our Example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Table of G7 Meetings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✓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Excel/CSV Unavailable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36B7B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✓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Available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532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data from tables on webpages is easy with Python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can use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Pandas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we have already seen today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9C8D8-B9C8-B407-574D-DFC31FC56201}"/>
              </a:ext>
            </a:extLst>
          </p:cNvPr>
          <p:cNvSpPr txBox="1"/>
          <p:nvPr/>
        </p:nvSpPr>
        <p:spPr>
          <a:xfrm>
            <a:off x="1040630" y="3841312"/>
            <a:ext cx="96025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pd</a:t>
            </a:r>
            <a:r>
              <a:rPr lang="en-GB" sz="28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28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read_html</a:t>
            </a:r>
            <a:r>
              <a:rPr lang="en-GB" sz="2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2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7C1B98-C4B0-4F16-9C46-D53412D113DC}"/>
              </a:ext>
            </a:extLst>
          </p:cNvPr>
          <p:cNvSpPr txBox="1">
            <a:spLocks/>
          </p:cNvSpPr>
          <p:nvPr/>
        </p:nvSpPr>
        <p:spPr>
          <a:xfrm>
            <a:off x="2766048" y="4364532"/>
            <a:ext cx="77551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(Loads every table from a webpage)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634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read all the tables, we point </a:t>
            </a:r>
            <a:r>
              <a:rPr lang="en-GB" sz="2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8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our example page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7C1B98-C4B0-4F16-9C46-D53412D113DC}"/>
              </a:ext>
            </a:extLst>
          </p:cNvPr>
          <p:cNvSpPr txBox="1">
            <a:spLocks/>
          </p:cNvSpPr>
          <p:nvPr/>
        </p:nvSpPr>
        <p:spPr>
          <a:xfrm>
            <a:off x="775556" y="3568107"/>
            <a:ext cx="77551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makes a list of every table.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505804" y="2567833"/>
            <a:ext cx="960259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"https://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en.wikipedia.org</a:t>
            </a:r>
            <a:r>
              <a:rPr lang="en-GB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/wiki/G7"</a:t>
            </a:r>
          </a:p>
          <a:p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CCCCCC"/>
                </a:solidFill>
                <a:latin typeface="Menlo" panose="020B0609030804020204" pitchFamily="49" charset="0"/>
              </a:rPr>
              <a:t>= </a:t>
            </a:r>
            <a:r>
              <a:rPr lang="en-GB" sz="2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pd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read_html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129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3372" y="2505075"/>
            <a:ext cx="9144000" cy="1457551"/>
          </a:xfrm>
        </p:spPr>
        <p:txBody>
          <a:bodyPr>
            <a:normAutofit fontScale="90000"/>
          </a:bodyPr>
          <a:lstStyle/>
          <a:p>
            <a:pPr algn="l"/>
            <a:r>
              <a:rPr lang="en-GB" sz="67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67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88189-E4D9-4869-A7D8-D07E72139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775" y="0"/>
            <a:ext cx="4086225" cy="25050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F4464D-1CC1-4F92-88A3-886123E31DD5}"/>
              </a:ext>
            </a:extLst>
          </p:cNvPr>
          <p:cNvSpPr txBox="1"/>
          <p:nvPr/>
        </p:nvSpPr>
        <p:spPr>
          <a:xfrm>
            <a:off x="1393372" y="3753131"/>
            <a:ext cx="85126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8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see this in action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Go to </a:t>
            </a:r>
            <a:r>
              <a:rPr kumimoji="0" lang="en-GB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tinyurl.com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/4x67jd59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Run through the guided notebook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934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821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list of G7 meetings, our target, is the 3</a:t>
            </a:r>
            <a:r>
              <a:rPr lang="en-GB" baseline="30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table on the webpage: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040630" y="2531327"/>
            <a:ext cx="960259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2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B96FC-AF99-97DC-9A72-96FE30771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302330"/>
            <a:ext cx="7772400" cy="307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17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Scrape the data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821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list of G7 meetings, our target, is the 3</a:t>
            </a:r>
            <a:r>
              <a:rPr lang="en-GB" baseline="30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table on the webpage: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0F557A-BAFC-446B-273A-892DF45F5D0D}"/>
              </a:ext>
            </a:extLst>
          </p:cNvPr>
          <p:cNvSpPr txBox="1"/>
          <p:nvPr/>
        </p:nvSpPr>
        <p:spPr>
          <a:xfrm>
            <a:off x="1040630" y="2531327"/>
            <a:ext cx="960259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tables_from_webpage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24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endParaRPr lang="en-GB" sz="2400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B96FC-AF99-97DC-9A72-96FE30771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302330"/>
            <a:ext cx="7772400" cy="307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78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have a messy table of data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Let’s clean it up to answer 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‘What’s the most popular location for G7 meetings?’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8257B4-83A7-59E5-E9C9-C2258A1EE6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769"/>
          <a:stretch/>
        </p:blipFill>
        <p:spPr>
          <a:xfrm>
            <a:off x="1447800" y="3859891"/>
            <a:ext cx="3442010" cy="1884282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744DA9C-E827-B592-2996-BA5D9A157209}"/>
              </a:ext>
            </a:extLst>
          </p:cNvPr>
          <p:cNvSpPr/>
          <p:nvPr/>
        </p:nvSpPr>
        <p:spPr>
          <a:xfrm>
            <a:off x="5084410" y="459029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7C1A2C-015D-3132-1C35-F90CA0A07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003867"/>
            <a:ext cx="2694330" cy="150425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32961-DF35-C8A3-41E5-2967A3C230F7}"/>
              </a:ext>
            </a:extLst>
          </p:cNvPr>
          <p:cNvSpPr txBox="1">
            <a:spLocks/>
          </p:cNvSpPr>
          <p:nvPr/>
        </p:nvSpPr>
        <p:spPr>
          <a:xfrm>
            <a:off x="1372147" y="5693428"/>
            <a:ext cx="11445948" cy="3090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(Full Code in Notebook)</a:t>
            </a:r>
          </a:p>
        </p:txBody>
      </p:sp>
    </p:spTree>
    <p:extLst>
      <p:ext uri="{BB962C8B-B14F-4D97-AF65-F5344CB8AC3E}">
        <p14:creationId xmlns:p14="http://schemas.microsoft.com/office/powerpoint/2010/main" val="1820454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D791B51-B370-8112-E9CA-5BFC58E4D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48" y="3210819"/>
            <a:ext cx="10442923" cy="257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623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8F3BA1-11E7-0D5D-7C14-71FA4BE27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3124271"/>
            <a:ext cx="10747462" cy="25851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51FB8-960E-15C7-C12A-D92BAF6174A5}"/>
              </a:ext>
            </a:extLst>
          </p:cNvPr>
          <p:cNvSpPr/>
          <p:nvPr/>
        </p:nvSpPr>
        <p:spPr>
          <a:xfrm>
            <a:off x="10175488" y="3239429"/>
            <a:ext cx="434897" cy="323386"/>
          </a:xfrm>
          <a:prstGeom prst="rect">
            <a:avLst/>
          </a:prstGeom>
          <a:noFill/>
          <a:ln>
            <a:solidFill>
              <a:srgbClr val="36B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487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8115DA-F588-5E83-BA9C-215DF49205F4}"/>
              </a:ext>
            </a:extLst>
          </p:cNvPr>
          <p:cNvSpPr txBox="1"/>
          <p:nvPr/>
        </p:nvSpPr>
        <p:spPr>
          <a:xfrm>
            <a:off x="798580" y="3609405"/>
            <a:ext cx="1559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[60 min]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2B7E8D-DAEF-074E-9B89-A5C4A933EEDD}"/>
              </a:ext>
            </a:extLst>
          </p:cNvPr>
          <p:cNvSpPr txBox="1"/>
          <p:nvPr/>
        </p:nvSpPr>
        <p:spPr>
          <a:xfrm>
            <a:off x="798580" y="4279604"/>
            <a:ext cx="609692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329DC9-239E-5CCB-CF11-47C266438C1A}"/>
              </a:ext>
            </a:extLst>
          </p:cNvPr>
          <p:cNvSpPr txBox="1"/>
          <p:nvPr/>
        </p:nvSpPr>
        <p:spPr>
          <a:xfrm>
            <a:off x="798580" y="4621236"/>
            <a:ext cx="1866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4648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After saving our table and uploading to GitHub, we can use it in Vega-lite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0E9E5-CF34-2431-9063-46EA9C781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9" y="3210819"/>
            <a:ext cx="10322683" cy="177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5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Cleaning and Visualising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65643"/>
            <a:ext cx="11445948" cy="30903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Linking to our data, we can use it in a chart</a:t>
            </a:r>
          </a:p>
        </p:txBody>
      </p:sp>
      <p:pic>
        <p:nvPicPr>
          <p:cNvPr id="5" name="Picture 4" descr="A graph with blue squares&#10;&#10;Description automatically generated">
            <a:extLst>
              <a:ext uri="{FF2B5EF4-FFF2-40B4-BE49-F238E27FC236}">
                <a16:creationId xmlns:a16="http://schemas.microsoft.com/office/drawing/2014/main" id="{E2262653-49A7-4E27-09E0-5D4B01698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04" y="2341290"/>
            <a:ext cx="5032452" cy="416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61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kumimoji="0" lang="en-GB" sz="2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 (advanced)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8115DA-F588-5E83-BA9C-215DF49205F4}"/>
              </a:ext>
            </a:extLst>
          </p:cNvPr>
          <p:cNvSpPr txBox="1"/>
          <p:nvPr/>
        </p:nvSpPr>
        <p:spPr>
          <a:xfrm>
            <a:off x="798580" y="3609405"/>
            <a:ext cx="1559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[20 min]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1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tables is easy but sometimes we want data that isn't nicely formatted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Instead, we can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by searching the HTML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Everything is defined in the HTML, we just have to find it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32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scrape ECO</a:t>
            </a:r>
            <a:r>
              <a:rPr lang="en-GB" sz="2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headlines and tag-lines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by parsing the HTML.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0879B8-BC44-808E-3E2C-39CE8997A082}"/>
              </a:ext>
            </a:extLst>
          </p:cNvPr>
          <p:cNvGrpSpPr/>
          <p:nvPr/>
        </p:nvGrpSpPr>
        <p:grpSpPr>
          <a:xfrm>
            <a:off x="5675227" y="2709967"/>
            <a:ext cx="4730662" cy="2759707"/>
            <a:chOff x="813296" y="2542698"/>
            <a:chExt cx="4730662" cy="2759707"/>
          </a:xfrm>
        </p:grpSpPr>
        <p:pic>
          <p:nvPicPr>
            <p:cNvPr id="5" name="Picture 4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F5AF4278-C5D9-6630-D784-2075A9AD52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2512"/>
            <a:stretch/>
          </p:blipFill>
          <p:spPr>
            <a:xfrm>
              <a:off x="813296" y="2542698"/>
              <a:ext cx="4728860" cy="217229"/>
            </a:xfrm>
            <a:prstGeom prst="rect">
              <a:avLst/>
            </a:prstGeom>
          </p:spPr>
        </p:pic>
        <p:pic>
          <p:nvPicPr>
            <p:cNvPr id="9" name="Picture 8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6A9827DE-FF0E-AF77-AF23-6C09CED86B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94"/>
            <a:stretch/>
          </p:blipFill>
          <p:spPr>
            <a:xfrm>
              <a:off x="813296" y="2759927"/>
              <a:ext cx="4730662" cy="2542478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643A5BC-7430-FE0B-1025-EF7DEA391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2" y="2709967"/>
            <a:ext cx="3690543" cy="2731613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9D7EE896-30C9-B9B7-9B1E-2E82A3D3711B}"/>
              </a:ext>
            </a:extLst>
          </p:cNvPr>
          <p:cNvSpPr/>
          <p:nvPr/>
        </p:nvSpPr>
        <p:spPr>
          <a:xfrm>
            <a:off x="4784174" y="382754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41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Source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determine how the target data is defined using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‘inspect-element’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see titles have a class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1EAE1-C531-62F0-B5BE-177FB6913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2509043"/>
            <a:ext cx="7772400" cy="3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5946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3372" y="2505075"/>
            <a:ext cx="9144000" cy="1457551"/>
          </a:xfrm>
        </p:spPr>
        <p:txBody>
          <a:bodyPr>
            <a:normAutofit fontScale="90000"/>
          </a:bodyPr>
          <a:lstStyle/>
          <a:p>
            <a:pPr algn="l"/>
            <a:r>
              <a:rPr lang="en-GB" sz="67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67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88189-E4D9-4869-A7D8-D07E72139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775" y="0"/>
            <a:ext cx="4086225" cy="25050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F4464D-1CC1-4F92-88A3-886123E31DD5}"/>
              </a:ext>
            </a:extLst>
          </p:cNvPr>
          <p:cNvSpPr txBox="1"/>
          <p:nvPr/>
        </p:nvSpPr>
        <p:spPr>
          <a:xfrm>
            <a:off x="1393372" y="3753131"/>
            <a:ext cx="85126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8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see this in action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Go to </a:t>
            </a:r>
            <a:r>
              <a:rPr kumimoji="0" lang="en-GB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tinyurl.com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/4x67jd59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Run through the guided notebook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303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session we have tried basic data scraping with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Pandas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seen advanced scraping with </a:t>
            </a:r>
            <a:r>
              <a:rPr lang="en-GB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There’s still much more to learn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Choose your own projects (how can you make your job easier?)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bigger projects (scrape 100 pages, not just 1)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advanced tools (e.g.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Selenium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8871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more, responsibly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Rate-limiting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avoid making too many requests at once</a:t>
            </a:r>
            <a:endParaRPr lang="en-GB" b="1" i="0" u="none" strike="noStrike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Ethics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Ensure your scraping activities do not harm the website's operation</a:t>
            </a: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Söhne"/>
              </a:rPr>
              <a:t>Data Privacy</a:t>
            </a:r>
            <a:r>
              <a:rPr lang="en-GB" b="0" i="0" u="none" strike="noStrike" dirty="0">
                <a:solidFill>
                  <a:srgbClr val="0D0D0D"/>
                </a:solidFill>
                <a:effectLst/>
                <a:latin typeface="Söhne"/>
              </a:rPr>
              <a:t>: 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Be mindful of personal data collection. Comply with relevant data protection laws (like GDPR).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15445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129BA5-7DA9-628C-7781-13D73C84588D}"/>
              </a:ext>
            </a:extLst>
          </p:cNvPr>
          <p:cNvSpPr/>
          <p:nvPr/>
        </p:nvSpPr>
        <p:spPr>
          <a:xfrm>
            <a:off x="8663608" y="5471425"/>
            <a:ext cx="3528392" cy="1368152"/>
          </a:xfrm>
          <a:prstGeom prst="rect">
            <a:avLst/>
          </a:prstGeom>
          <a:solidFill>
            <a:srgbClr val="122B39"/>
          </a:solidFill>
          <a:ln>
            <a:solidFill>
              <a:srgbClr val="122B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1AE0FA3-73D6-5239-0787-6BF1713CE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Thank You</a:t>
            </a:r>
            <a:r>
              <a:rPr lang="en-GB" sz="5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sz="5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B5AA05-6AEB-1448-ED9E-A866C6DBCE62}"/>
              </a:ext>
            </a:extLst>
          </p:cNvPr>
          <p:cNvSpPr/>
          <p:nvPr/>
        </p:nvSpPr>
        <p:spPr>
          <a:xfrm>
            <a:off x="8816008" y="5623825"/>
            <a:ext cx="3528392" cy="1368152"/>
          </a:xfrm>
          <a:prstGeom prst="rect">
            <a:avLst/>
          </a:prstGeom>
          <a:solidFill>
            <a:srgbClr val="122B39"/>
          </a:solidFill>
          <a:ln>
            <a:solidFill>
              <a:srgbClr val="122B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D137EC4-1E61-8A4A-801E-EFB19DA3FDA3}"/>
              </a:ext>
            </a:extLst>
          </p:cNvPr>
          <p:cNvSpPr txBox="1">
            <a:spLocks/>
          </p:cNvSpPr>
          <p:nvPr/>
        </p:nvSpPr>
        <p:spPr>
          <a:xfrm>
            <a:off x="584127" y="1665643"/>
            <a:ext cx="114459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For more from the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Economics Observatory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 Hub: </a:t>
            </a:r>
            <a:r>
              <a:rPr lang="en-GB" b="1" dirty="0" err="1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economicsobservatory.com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/data-hub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   Explore our data visualisation and create your own charts.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Newsletter: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https://</a:t>
            </a:r>
            <a:r>
              <a:rPr lang="en-GB" b="1" dirty="0" err="1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www.economicsobservatory.com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/join-us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   Sign-up for our weekly newsletter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Social Media: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    X (@</a:t>
            </a:r>
            <a:r>
              <a:rPr lang="en-GB" b="1" dirty="0" err="1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EconObservatory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) and Instagram (</a:t>
            </a:r>
            <a:r>
              <a:rPr lang="en-GB" b="1" dirty="0" err="1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economicsobservatory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)</a:t>
            </a:r>
          </a:p>
          <a:p>
            <a:pPr>
              <a:lnSpc>
                <a:spcPct val="150000"/>
              </a:lnSpc>
            </a:pPr>
            <a:endParaRPr lang="en-GB" b="1" dirty="0">
              <a:solidFill>
                <a:srgbClr val="36B7B4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14972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8A317-749B-4872-9D88-959DB0F82CCD}"/>
              </a:ext>
            </a:extLst>
          </p:cNvPr>
          <p:cNvSpPr txBox="1"/>
          <p:nvPr/>
        </p:nvSpPr>
        <p:spPr>
          <a:xfrm>
            <a:off x="199876" y="948241"/>
            <a:ext cx="8136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Today, we have used data from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DF5236-9D4F-11EC-6799-80BF3F71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70" y="1683834"/>
            <a:ext cx="2377108" cy="34903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42EF6E-DA88-5061-4B7B-8BE06842F33D}"/>
              </a:ext>
            </a:extLst>
          </p:cNvPr>
          <p:cNvSpPr txBox="1"/>
          <p:nvPr/>
        </p:nvSpPr>
        <p:spPr>
          <a:xfrm>
            <a:off x="2415252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Structured Files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Excel, CSV, JSON)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E5D239-137F-7447-D0A7-E99D53EC66EE}"/>
              </a:ext>
            </a:extLst>
          </p:cNvPr>
          <p:cNvGrpSpPr/>
          <p:nvPr/>
        </p:nvGrpSpPr>
        <p:grpSpPr>
          <a:xfrm>
            <a:off x="7327851" y="1806079"/>
            <a:ext cx="2095554" cy="3245839"/>
            <a:chOff x="2376222" y="1600256"/>
            <a:chExt cx="2095554" cy="324583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6A16984-35F8-29B9-6C27-42F707AEF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76222" y="1600256"/>
              <a:ext cx="2095554" cy="118755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377D45-15E3-1DF3-5DF8-98327046C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6222" y="2787806"/>
              <a:ext cx="2095417" cy="96917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D2F889-4174-9DE9-2C3B-11BCD3AFD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7781"/>
            <a:stretch/>
          </p:blipFill>
          <p:spPr>
            <a:xfrm>
              <a:off x="2376222" y="3756984"/>
              <a:ext cx="2095417" cy="108911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3C8CCF-7642-28BB-DF0F-AD4E2DB15503}"/>
              </a:ext>
            </a:extLst>
          </p:cNvPr>
          <p:cNvSpPr txBox="1"/>
          <p:nvPr/>
        </p:nvSpPr>
        <p:spPr>
          <a:xfrm>
            <a:off x="7327851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APIs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ONS, ECO, FRED)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900D03-67D9-0BC4-14FA-F354F6C9A874}"/>
              </a:ext>
            </a:extLst>
          </p:cNvPr>
          <p:cNvSpPr txBox="1"/>
          <p:nvPr/>
        </p:nvSpPr>
        <p:spPr>
          <a:xfrm>
            <a:off x="2365072" y="5727844"/>
            <a:ext cx="705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But what do we do when the data we want isn’t available?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614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21BDD2-1565-0276-6751-6A4D74B27C23}"/>
              </a:ext>
            </a:extLst>
          </p:cNvPr>
          <p:cNvSpPr txBox="1"/>
          <p:nvPr/>
        </p:nvSpPr>
        <p:spPr>
          <a:xfrm>
            <a:off x="199876" y="948241"/>
            <a:ext cx="81367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What if we want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812937-F760-CF64-7463-E4D64AF3F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041" y="1774369"/>
            <a:ext cx="3341982" cy="37858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3D580C-6F54-26FE-52DB-61B0597550D2}"/>
              </a:ext>
            </a:extLst>
          </p:cNvPr>
          <p:cNvSpPr txBox="1"/>
          <p:nvPr/>
        </p:nvSpPr>
        <p:spPr>
          <a:xfrm>
            <a:off x="1190041" y="5525196"/>
            <a:ext cx="32648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 from Wikipedia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3EA8C-A049-C984-8913-92BF3F887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369" y="1778686"/>
            <a:ext cx="3079147" cy="37925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A85460-F9B1-19BC-2114-192C04226E7D}"/>
              </a:ext>
            </a:extLst>
          </p:cNvPr>
          <p:cNvSpPr txBox="1"/>
          <p:nvPr/>
        </p:nvSpPr>
        <p:spPr>
          <a:xfrm>
            <a:off x="4594303" y="5571205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News and Media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4FD5C9-12B1-D198-5C5D-2379C283A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4303" y="1773160"/>
            <a:ext cx="3216066" cy="38332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A3417F0-EC64-A19A-1D75-5660569971EF}"/>
              </a:ext>
            </a:extLst>
          </p:cNvPr>
          <p:cNvSpPr txBox="1"/>
          <p:nvPr/>
        </p:nvSpPr>
        <p:spPr>
          <a:xfrm>
            <a:off x="7810369" y="5571205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Prices from Supermarkets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05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extraction of data from websites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the HTML source.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Easy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static HTML pages.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bit more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difficult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 be 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CAPTCHA. Impersonating 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human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user. Zombie browser.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pages generated on-the-fly with JavaScript.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Hard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Only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zombie browser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works, and only in some cases.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ED298-D2B1-D09B-A05B-A38114CD9DDD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 vs. LinkedIn, 2019, US Court of Appeals for the Ninth Circuit, 17-16783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LinkedIn vs.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labs, 2021, US Supreme Court, 19-1116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74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Today we will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589" y="1678639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1. Extract data from Wikipedia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2D0BFF-02B6-D6C7-4FB7-011E17739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89" y="2273624"/>
            <a:ext cx="2790726" cy="3161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0EFC3E-0D3E-578A-734A-5414D91D4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714" y="2518673"/>
            <a:ext cx="2507519" cy="2660688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831F9355-0DF1-784B-3345-1FAC30563872}"/>
              </a:ext>
            </a:extLst>
          </p:cNvPr>
          <p:cNvSpPr/>
          <p:nvPr/>
        </p:nvSpPr>
        <p:spPr>
          <a:xfrm>
            <a:off x="3685478" y="3683079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835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Today we will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711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2. Take a quick look at more complicated scraping</a:t>
            </a: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3. Share the tools to learn more</a:t>
            </a:r>
          </a:p>
          <a:p>
            <a:pPr marL="0" indent="0">
              <a:lnSpc>
                <a:spcPct val="150000"/>
              </a:lnSpc>
              <a:buNone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57D98E-D76F-787B-F0D6-F9A860293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700" y="2359179"/>
            <a:ext cx="1771015" cy="21813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AB6AC7-77B2-1C11-4C6D-35EB7C07A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601" y="2317500"/>
            <a:ext cx="1865099" cy="2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53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Overview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711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1. Identify the data needed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2. Look Around </a:t>
            </a:r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– do you need to scrape?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3. Scrape the data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3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4. Cleaning and Visualising</a:t>
            </a:r>
          </a:p>
        </p:txBody>
      </p:sp>
    </p:spTree>
    <p:extLst>
      <p:ext uri="{BB962C8B-B14F-4D97-AF65-F5344CB8AC3E}">
        <p14:creationId xmlns:p14="http://schemas.microsoft.com/office/powerpoint/2010/main" val="2656386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Identify the data needed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1211B5-4F47-77D9-BFAD-35677D18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can scrape almost anything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… but scraping is most useful for hard-to-find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A3ECA-E178-E6E0-D65C-9331F97B9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40" y="3319377"/>
            <a:ext cx="2518235" cy="3001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187699-4A93-32C3-3139-7ABC8902146F}"/>
              </a:ext>
            </a:extLst>
          </p:cNvPr>
          <p:cNvSpPr txBox="1"/>
          <p:nvPr/>
        </p:nvSpPr>
        <p:spPr>
          <a:xfrm>
            <a:off x="3309588" y="3993245"/>
            <a:ext cx="2828227" cy="128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could scrape Wikipedia’s list of countries by GDP…</a:t>
            </a:r>
          </a:p>
        </p:txBody>
      </p:sp>
    </p:spTree>
    <p:extLst>
      <p:ext uri="{BB962C8B-B14F-4D97-AF65-F5344CB8AC3E}">
        <p14:creationId xmlns:p14="http://schemas.microsoft.com/office/powerpoint/2010/main" val="99228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3920</TotalTime>
  <Words>1076</Words>
  <Application>Microsoft Macintosh PowerPoint</Application>
  <PresentationFormat>Widescreen</PresentationFormat>
  <Paragraphs>171</Paragraphs>
  <Slides>29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Abadi Extra Light</vt:lpstr>
      <vt:lpstr>Arial</vt:lpstr>
      <vt:lpstr>Calibri</vt:lpstr>
      <vt:lpstr>Calibri Light</vt:lpstr>
      <vt:lpstr>Circular Std Book</vt:lpstr>
      <vt:lpstr>Menlo</vt:lpstr>
      <vt:lpstr>Söhne</vt:lpstr>
      <vt:lpstr>Times New Roman</vt:lpstr>
      <vt:lpstr>Office Theme</vt:lpstr>
      <vt:lpstr>5_Custom Design</vt:lpstr>
      <vt:lpstr>PowerPoint Presentation</vt:lpstr>
      <vt:lpstr>Session 5. Data scraping </vt:lpstr>
      <vt:lpstr>PowerPoint Presentation</vt:lpstr>
      <vt:lpstr>PowerPoint Presentation</vt:lpstr>
      <vt:lpstr>Scraping.</vt:lpstr>
      <vt:lpstr>Today we will.</vt:lpstr>
      <vt:lpstr>Today we will.</vt:lpstr>
      <vt:lpstr>Overview.</vt:lpstr>
      <vt:lpstr>Identify the data needed.</vt:lpstr>
      <vt:lpstr>Identify the data needed.</vt:lpstr>
      <vt:lpstr>Look around.</vt:lpstr>
      <vt:lpstr>Scrape the data.</vt:lpstr>
      <vt:lpstr>Scrape the data.</vt:lpstr>
      <vt:lpstr>Code-along. </vt:lpstr>
      <vt:lpstr>Scrape the data.</vt:lpstr>
      <vt:lpstr>Scrape the data.</vt:lpstr>
      <vt:lpstr>Cleaning and Visualising.</vt:lpstr>
      <vt:lpstr>Cleaning and Visualising.</vt:lpstr>
      <vt:lpstr>Cleaning and Visualising.</vt:lpstr>
      <vt:lpstr>Cleaning and Visualising.</vt:lpstr>
      <vt:lpstr>Cleaning and Visualising.</vt:lpstr>
      <vt:lpstr>Session 5. Scraping the HTML source (advanced)</vt:lpstr>
      <vt:lpstr>Scraping HTML Source.</vt:lpstr>
      <vt:lpstr>Scraping HTML Source.</vt:lpstr>
      <vt:lpstr>Scraping HTML Source.</vt:lpstr>
      <vt:lpstr>Code-along. </vt:lpstr>
      <vt:lpstr>Learn more.</vt:lpstr>
      <vt:lpstr>Learn more, responsibly.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Finn McEvoy</cp:lastModifiedBy>
  <cp:revision>79</cp:revision>
  <dcterms:created xsi:type="dcterms:W3CDTF">2021-07-20T09:12:48Z</dcterms:created>
  <dcterms:modified xsi:type="dcterms:W3CDTF">2024-02-14T14:46:26Z</dcterms:modified>
</cp:coreProperties>
</file>

<file path=docProps/thumbnail.jpeg>
</file>